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35" r:id="rId1"/>
    <p:sldMasterId id="2147483847" r:id="rId2"/>
    <p:sldMasterId id="2147483859" r:id="rId3"/>
    <p:sldMasterId id="2147483871" r:id="rId4"/>
    <p:sldMasterId id="2147483883" r:id="rId5"/>
    <p:sldMasterId id="2147483895" r:id="rId6"/>
    <p:sldMasterId id="2147483907" r:id="rId7"/>
  </p:sldMasterIdLst>
  <p:notesMasterIdLst>
    <p:notesMasterId r:id="rId17"/>
  </p:notesMasterIdLst>
  <p:handoutMasterIdLst>
    <p:handoutMasterId r:id="rId18"/>
  </p:handoutMasterIdLst>
  <p:sldIdLst>
    <p:sldId id="289" r:id="rId8"/>
    <p:sldId id="290" r:id="rId9"/>
    <p:sldId id="301" r:id="rId10"/>
    <p:sldId id="305" r:id="rId11"/>
    <p:sldId id="306" r:id="rId12"/>
    <p:sldId id="307" r:id="rId13"/>
    <p:sldId id="308" r:id="rId14"/>
    <p:sldId id="303" r:id="rId15"/>
    <p:sldId id="274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6652" autoAdjust="0"/>
    <p:restoredTop sz="91408"/>
  </p:normalViewPr>
  <p:slideViewPr>
    <p:cSldViewPr snapToGrid="0" snapToObjects="1">
      <p:cViewPr>
        <p:scale>
          <a:sx n="86" d="100"/>
          <a:sy n="86" d="100"/>
        </p:scale>
        <p:origin x="336" y="6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jp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81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624D0-F2E0-264E-8E3B-3A52FCEA41D7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15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AE9A1-53DA-B047-B18B-676F742E306E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94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1D8BD-887D-8C49-A9DB-129F60161B71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36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B3848-FD0B-5C4C-BA34-588B48825462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2" descr="EV3Lesson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0896" y="400415"/>
            <a:ext cx="7741243" cy="28753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43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C3401-56F5-FD47-A2FD-DA7BE8C1CC2F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46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3D8E9-5D53-8C4A-8609-9B8E48E9A028}" type="datetime1">
              <a:rPr lang="en-US" smtClean="0"/>
              <a:t>10/28/22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</p:spTree>
    <p:extLst>
      <p:ext uri="{BB962C8B-B14F-4D97-AF65-F5344CB8AC3E}">
        <p14:creationId xmlns:p14="http://schemas.microsoft.com/office/powerpoint/2010/main" val="349407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6E106-0F49-8248-87B4-6BA67457CA0A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15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1A4E2-F62B-3A4C-AC37-A1AC368012E8}" type="datetime1">
              <a:rPr lang="en-US" smtClean="0"/>
              <a:t>10/28/22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54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FA4FC-FEAB-9B4C-93F2-62D6F5427D93}" type="datetime1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90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1AAFA-DF2E-1249-A6F2-3438254E1428}" type="datetime1">
              <a:rPr lang="en-US" smtClean="0"/>
              <a:t>10/28/22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472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3DF4F-71AE-FD47-BA73-B6B9B8922447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5502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0E944-B91C-BD48-9C46-1D3C0E40FE39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03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88B45-E937-7B4F-A109-864EA124F2C2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832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86153-D72B-404E-B0F2-3BBB224317A2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591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5B9C-E8C3-DD4C-92FF-8361F8F339EC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76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0456-5EE6-4B44-992A-9765B0DC9A0A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38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54633-6424-F442-8A47-E8F118C7BFB1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860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2D68D-E3ED-8C43-A5B0-28256682442A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129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3B842-42CA-F74B-8FD7-DE6D2F37D06F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115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CAA4E-E70A-E64C-AAB7-73F0DB861B5F}" type="datetime1">
              <a:rPr lang="en-US" smtClean="0"/>
              <a:t>10/28/22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9232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2DDD2-8A43-1346-AB1C-D1209F736790}" type="datetime1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252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1C4BC-5C1B-9D48-B616-F5584CB722F8}" type="datetime1">
              <a:rPr lang="en-US" smtClean="0"/>
              <a:t>10/28/22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91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99CDC-F671-6649-8B55-0102944A26A8}" type="datetime1">
              <a:rPr lang="en-US" smtClean="0"/>
              <a:t>10/28/22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</p:spTree>
    <p:extLst>
      <p:ext uri="{BB962C8B-B14F-4D97-AF65-F5344CB8AC3E}">
        <p14:creationId xmlns:p14="http://schemas.microsoft.com/office/powerpoint/2010/main" val="8006119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AEACF-19C6-E74F-83DB-822E36207510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462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093B-C5FD-CC48-B024-AFAD39B32747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968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50E30-0F33-A54A-8436-F2C1DF64611C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333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C7C95-27B5-6A43-B0BC-17478F3305E5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5974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7FC85-79BC-B548-A3D6-8E74C711AC08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324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EE315-501D-1049-B911-6184D989B146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428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1204-CD8E-334C-AE14-2DF5556ADA40}" type="datetime1">
              <a:rPr lang="en-US" smtClean="0"/>
              <a:t>10/28/22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</p:spTree>
    <p:extLst>
      <p:ext uri="{BB962C8B-B14F-4D97-AF65-F5344CB8AC3E}">
        <p14:creationId xmlns:p14="http://schemas.microsoft.com/office/powerpoint/2010/main" val="4355188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D564E-45F9-4440-A424-2E9972D0719B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933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29D29-C25A-CF49-AF05-64EA6707730A}" type="datetime1">
              <a:rPr lang="en-US" smtClean="0"/>
              <a:t>10/28/22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220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84F46-D22A-AE40-90E9-469F949E6498}" type="datetime1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3E575-F2CC-064C-9099-9FAC305A6D05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217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CADC1-DCC5-6F4D-83F5-F772E20D38FB}" type="datetime1">
              <a:rPr lang="en-US" smtClean="0"/>
              <a:t>10/28/22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732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3B436-888F-3E49-B28C-FEBC54BD4DD9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1254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DE101-750A-BD42-B8AB-02F729E2B39E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401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B035-99E3-5443-94B1-16D139F3E59A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114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F407A-762D-8D4E-B0F2-3F645D6D1A79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237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3B5A-2BD6-B548-90D1-1C37993F4D61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22" name="Picture 2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3F2940E-D6B0-4889-82D3-031E7DE99E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625" y="88749"/>
            <a:ext cx="8277216" cy="303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208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0FCB4-F64F-3442-B76B-21D8C19CDE95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328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B900B-3837-A446-97E2-FF95C53E17B5}" type="datetime1">
              <a:rPr lang="en-US" smtClean="0"/>
              <a:t>10/28/22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</p:spTree>
    <p:extLst>
      <p:ext uri="{BB962C8B-B14F-4D97-AF65-F5344CB8AC3E}">
        <p14:creationId xmlns:p14="http://schemas.microsoft.com/office/powerpoint/2010/main" val="12722913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E986E-A903-5143-BFB2-497FC0323D3A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9079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89897-DE17-B545-89B5-6F1BC4F5EAC1}" type="datetime1">
              <a:rPr lang="en-US" smtClean="0"/>
              <a:t>10/28/22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502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DB57E-885C-8044-90F2-237AA43969BB}" type="datetime1">
              <a:rPr lang="en-US" smtClean="0"/>
              <a:t>10/28/22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606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0919B-C557-2E42-9AC0-3E3975C1BD8D}" type="datetime1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557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FF382-8FBD-7C48-B22A-3D63C728B05D}" type="datetime1">
              <a:rPr lang="en-US" smtClean="0"/>
              <a:t>10/28/22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993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28311-CEEF-B24A-8E8B-1F337E161FF7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32270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659E-C90F-D241-9B13-1772F8F5643A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717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B74C2-3FE8-7748-8FDE-BE95A28AD7A2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8915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98A59-3D56-5549-BF8C-273D1E3ED5E4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3009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374EE-0584-6545-95D5-F6C95269A385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125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2CB82-6F6C-9846-8DEB-3972F64C559F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4592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8A50-2B86-1B49-BD2E-C1BEF2BAE37C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3472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22D51-17B0-2B40-AC39-56CCD4A6C8F8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59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EB099-970C-1C48-8B0E-F4374C1E8A58}" type="datetime1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5459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9AC62-D1DB-1D4B-B351-A6B4C2DFE46A}" type="datetime1">
              <a:rPr lang="en-US" smtClean="0"/>
              <a:t>10/28/22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1369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41B8B-8FC7-034D-B1F6-746DB8292A1D}" type="datetime1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958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56D59-D784-6E44-A27C-DB1F42863930}" type="datetime1">
              <a:rPr lang="en-US" smtClean="0"/>
              <a:t>10/28/22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518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7ACD4-57A5-7844-B059-A45129C58F18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5243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10565-C98B-C049-8DD1-7722D6BFF221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669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DCE0B-51A7-4640-804D-3D62C19DE203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484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55870-C7EA-E34A-8E6C-2F5A8490428F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02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563880"/>
            <a:ext cx="8240108" cy="5682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2" y="3936453"/>
            <a:ext cx="7989752" cy="1033133"/>
          </a:xfrm>
          <a:ln>
            <a:noFill/>
          </a:ln>
          <a:effectLst/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5175772"/>
            <a:ext cx="7989752" cy="590321"/>
          </a:xfrm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4F518ED-11A2-BC40-9E9C-B9DD46594AF1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B45051-E032-1249-AC8B-C5EB1B15FB4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" y="563880"/>
            <a:ext cx="8488680" cy="291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25345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81810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87475"/>
            <a:ext cx="7989752" cy="5967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91" y="1505583"/>
            <a:ext cx="8238707" cy="4353215"/>
          </a:xfrm>
        </p:spPr>
        <p:txBody>
          <a:bodyPr anchor="t"/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E510904-FE82-B349-843E-834D82D5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2C5A7C6-43EB-334A-AB46-24F5333724A7}" type="datetime1">
              <a:rPr lang="en-US" smtClean="0"/>
              <a:t>10/28/22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48965D5-4E22-4D4C-B0D3-4AEC70083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2022 FLL Tutorials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5AB5AFF-5E76-4041-B3D5-669547C07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3625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2362C45-CC3C-1C41-89EF-9E39AB823873}"/>
              </a:ext>
            </a:extLst>
          </p:cNvPr>
          <p:cNvSpPr txBox="1">
            <a:spLocks/>
          </p:cNvSpPr>
          <p:nvPr/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Last Edit: </a:t>
            </a:r>
            <a:fld id="{B61BEF0D-F0BB-DE4B-95CE-6DB70DBA9567}" type="datetimeFigureOut">
              <a:rPr lang="en-US" smtClean="0"/>
              <a:pPr/>
              <a:t>10/28/22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9E8FBED-B055-2A4A-8E32-9CB6B48C25B3}"/>
              </a:ext>
            </a:extLst>
          </p:cNvPr>
          <p:cNvSpPr txBox="1">
            <a:spLocks/>
          </p:cNvSpPr>
          <p:nvPr/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 cap="all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Copyright 2018, FLL TUTORIALS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A884034-3EBB-704E-AFCD-9611BBBEBA37}"/>
              </a:ext>
            </a:extLst>
          </p:cNvPr>
          <p:cNvSpPr txBox="1">
            <a:spLocks/>
          </p:cNvSpPr>
          <p:nvPr/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20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695A-A7DA-A24D-A5CB-C3F21ABDF3DA}" type="datetime1">
              <a:rPr lang="en-US" smtClean="0"/>
              <a:t>10/28/22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760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9BD4FEDE-265E-884B-A8A1-1E72AFF16500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38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4C2D5663-7C45-2B4E-A74C-2F562CCDCE55}" type="datetime1">
              <a:rPr lang="en-US" smtClean="0"/>
              <a:t>10/28/22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1309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C037D455-E18B-9A41-BFF5-DCFD96654A6B}" type="datetime1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4619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A67ACDCF-BDFF-1D46-9C34-8B269B4D5474}" type="datetime1">
              <a:rPr lang="en-US" smtClean="0"/>
              <a:t>10/28/22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214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55CAC1F-511C-D244-8A89-15DE9242D189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4782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B947E447-5787-E145-B8FB-224F7900AA00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838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42F09909-4F8D-C249-97F5-86302DD1EA6C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1852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B88E5D5-625A-6240-B714-1A93344D0DB8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2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B2717-9B45-B243-A3BD-B2C31A7BB9C5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94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52E57-6179-CC4B-9896-07AFDCB1356E}" type="datetime1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23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4EA0BF39-CAFA-D646-8569-EC141CFC2062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0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2EFEB55-DC84-6F41-9FB7-7B458998B8FC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FLL Tutorials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0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61AFF-7552-9E42-8C20-5B77320BE17F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61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F073893-63A6-9544-BD99-3F37A96BB062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8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BE71F260-BFDF-A04B-8BCE-195ACF24D802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2022 FLL Tutorials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917192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14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24E26-D48B-2648-B765-26FA0E0A4B51}" type="datetime1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2022 FLL Tutorials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959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0AAE8D72-8133-BD4C-9ABB-B6CCBBAC2C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712236C-7240-8E43-B0D0-6854130A1F55}" type="datetime1">
              <a:rPr lang="en-US" smtClean="0"/>
              <a:t>10/28/22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AB9BFBD-8489-AA40-9E3F-B3F63A8BD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2022 FLL Tutorials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04709EF-0344-434E-8D31-15D41ADEE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1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v3lessons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8.xml"/><Relationship Id="rId6" Type="http://schemas.openxmlformats.org/officeDocument/2006/relationships/image" Target="../media/image12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www.flltutorial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581192" y="4029051"/>
            <a:ext cx="7989752" cy="103313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Lesson 2: </a:t>
            </a:r>
            <a:br>
              <a:rPr lang="en-US" dirty="0"/>
            </a:br>
            <a:r>
              <a:rPr lang="en-US" dirty="0"/>
              <a:t>Building a robot that </a:t>
            </a:r>
            <a:br>
              <a:rPr lang="en-US" dirty="0"/>
            </a:br>
            <a:r>
              <a:rPr lang="en-US" dirty="0"/>
              <a:t>navigates well</a:t>
            </a: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Seshan brothers</a:t>
            </a:r>
          </a:p>
        </p:txBody>
      </p:sp>
    </p:spTree>
    <p:extLst>
      <p:ext uri="{BB962C8B-B14F-4D97-AF65-F5344CB8AC3E}">
        <p14:creationId xmlns:p14="http://schemas.microsoft.com/office/powerpoint/2010/main" val="60195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features do you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3829987" cy="4373563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To navigate well, you will need a robot with features that allow you to navigate well</a:t>
            </a:r>
          </a:p>
          <a:p>
            <a:pPr marL="342900" indent="-342900">
              <a:buFont typeface="Arial" charset="0"/>
              <a:buChar char="•"/>
            </a:pP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  <a:endParaRPr lang="en-US" dirty="0"/>
          </a:p>
        </p:txBody>
      </p:sp>
      <p:pic>
        <p:nvPicPr>
          <p:cNvPr id="9" name="Picture 8" descr="A picture containing cake, LEGO, toy&#10;&#10;Description automatically generated">
            <a:extLst>
              <a:ext uri="{FF2B5EF4-FFF2-40B4-BE49-F238E27FC236}">
                <a16:creationId xmlns:a16="http://schemas.microsoft.com/office/drawing/2014/main" id="{8045070D-2282-6E6D-2DD5-A4CDA262DC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5" r="18017"/>
          <a:stretch/>
        </p:blipFill>
        <p:spPr>
          <a:xfrm>
            <a:off x="5164112" y="2546968"/>
            <a:ext cx="3522688" cy="280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1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reliably in FIRST LEGO League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8225554" cy="4646207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800" dirty="0"/>
              <a:t>Good navigation will use </a:t>
            </a:r>
            <a:br>
              <a:rPr lang="en-US" sz="2800" dirty="0"/>
            </a:br>
            <a:r>
              <a:rPr lang="en-US" sz="2800" dirty="0"/>
              <a:t>some or all of these </a:t>
            </a:r>
            <a:br>
              <a:rPr lang="en-US" sz="2800" dirty="0"/>
            </a:br>
            <a:r>
              <a:rPr lang="en-US" sz="2800" dirty="0"/>
              <a:t>techniques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Move straight for a distance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Turning robot by degrees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in Launch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Wall follow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lines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walls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mission models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Line following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Each of these techniques requires that your robot design to have specific features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  <a:endParaRPr lang="en-US" dirty="0"/>
          </a:p>
        </p:txBody>
      </p:sp>
      <p:pic>
        <p:nvPicPr>
          <p:cNvPr id="5" name="Picture 4" descr="A picture containing map&#10;&#10;Description automatically generated">
            <a:extLst>
              <a:ext uri="{FF2B5EF4-FFF2-40B4-BE49-F238E27FC236}">
                <a16:creationId xmlns:a16="http://schemas.microsoft.com/office/drawing/2014/main" id="{5E87D66A-AEF4-6A4C-76F8-6754BE028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531" y="2119195"/>
            <a:ext cx="4741223" cy="229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470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B3CAB-FA1E-4545-85B3-129291DAA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Key Robot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7EF5D-6432-344A-9188-90FF93D9D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Outer walls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Makes it possible to align on flat surfaces (walls and mission models)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Keeps wheels well supported </a:t>
            </a:r>
            <a:r>
              <a:rPr lang="en-US" sz="2000" dirty="0">
                <a:sym typeface="Wingdings" pitchFamily="2" charset="2"/>
              </a:rPr>
              <a:t> improves accuracy of moving straight and turns</a:t>
            </a:r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Two color sensors that are aligned but separated by some distance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Makes it possible to align on lines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Color sensors that are “in front” of the drive wheels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Makes it possible to line follow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Wall-riding wheels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The quality of the walls in contests can vary greatly (different textures, wood knots, holes, etc.). Wheels improves the ability to wall follow and align on walls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While every team’s robot should be different, most successful designs have the above features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FB32E-F2A8-C64D-B14C-586792DF6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</p:spTree>
    <p:extLst>
      <p:ext uri="{BB962C8B-B14F-4D97-AF65-F5344CB8AC3E}">
        <p14:creationId xmlns:p14="http://schemas.microsoft.com/office/powerpoint/2010/main" val="1555636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30A9B-C7D5-D54A-B05D-315A2575F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Droidbot</a:t>
            </a:r>
            <a:r>
              <a:rPr lang="en-US" dirty="0"/>
              <a:t> Model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DE15D-4C4F-5E4B-B526-01C6E4AB3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This robot has the key features for good navigation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6DE86E-EAD9-E545-A672-3A50B9E5D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7BF9B0-5687-5449-A749-443766077D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30297" y="2455236"/>
            <a:ext cx="3971391" cy="29785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7A7B58-2151-8E47-93E0-18C9F75C9474}"/>
              </a:ext>
            </a:extLst>
          </p:cNvPr>
          <p:cNvSpPr txBox="1"/>
          <p:nvPr/>
        </p:nvSpPr>
        <p:spPr>
          <a:xfrm>
            <a:off x="6701688" y="3875803"/>
            <a:ext cx="1503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Outer walls that support wheels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AE277D-4AD0-EF44-951F-10B3BBA3C329}"/>
              </a:ext>
            </a:extLst>
          </p:cNvPr>
          <p:cNvSpPr txBox="1"/>
          <p:nvPr/>
        </p:nvSpPr>
        <p:spPr>
          <a:xfrm>
            <a:off x="388417" y="4638928"/>
            <a:ext cx="2341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Wall riding wheels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DE8016-DC38-3D46-A9F2-49A34202BB8A}"/>
              </a:ext>
            </a:extLst>
          </p:cNvPr>
          <p:cNvSpPr txBox="1"/>
          <p:nvPr/>
        </p:nvSpPr>
        <p:spPr>
          <a:xfrm>
            <a:off x="105201" y="3229472"/>
            <a:ext cx="2625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Two well-separated, aligned color sensors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EB5D90-E5AE-A44D-8054-0EED312B2D18}"/>
              </a:ext>
            </a:extLst>
          </p:cNvPr>
          <p:cNvSpPr txBox="1"/>
          <p:nvPr/>
        </p:nvSpPr>
        <p:spPr>
          <a:xfrm>
            <a:off x="4796327" y="5690768"/>
            <a:ext cx="2369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Color sensors well in front of driving wheels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825548C-65CD-7643-A950-F9D1ACBBAB97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30297" y="3552638"/>
            <a:ext cx="866639" cy="18160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1440369-5606-2746-A8A4-B728FA40538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730297" y="3552638"/>
            <a:ext cx="1615126" cy="84824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2DDE965-AE64-024C-A259-858BA1D8C79B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5900414" y="4245136"/>
            <a:ext cx="801274" cy="92332"/>
          </a:xfrm>
          <a:prstGeom prst="straightConnector1">
            <a:avLst/>
          </a:prstGeom>
          <a:ln w="57150">
            <a:solidFill>
              <a:srgbClr val="FF85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EED685E-D8BE-6046-9553-484CE137D3C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730297" y="4823594"/>
            <a:ext cx="1493750" cy="81067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3E3AF6A-90C5-1443-9A89-FE8AF3916A88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2730297" y="4183610"/>
            <a:ext cx="660270" cy="639984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ight Brace 29">
            <a:extLst>
              <a:ext uri="{FF2B5EF4-FFF2-40B4-BE49-F238E27FC236}">
                <a16:creationId xmlns:a16="http://schemas.microsoft.com/office/drawing/2014/main" id="{F9AD53F8-0071-8F45-B192-E55EF4657963}"/>
              </a:ext>
            </a:extLst>
          </p:cNvPr>
          <p:cNvSpPr/>
          <p:nvPr/>
        </p:nvSpPr>
        <p:spPr>
          <a:xfrm rot="4207986">
            <a:off x="5053695" y="4389484"/>
            <a:ext cx="396510" cy="1235721"/>
          </a:xfrm>
          <a:prstGeom prst="rightBrac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A152BC9-7333-9149-BC85-0AB7501585C7}"/>
              </a:ext>
            </a:extLst>
          </p:cNvPr>
          <p:cNvCxnSpPr>
            <a:cxnSpLocks/>
            <a:stCxn id="9" idx="0"/>
            <a:endCxn id="30" idx="1"/>
          </p:cNvCxnSpPr>
          <p:nvPr/>
        </p:nvCxnSpPr>
        <p:spPr>
          <a:xfrm flipH="1" flipV="1">
            <a:off x="5319324" y="5193800"/>
            <a:ext cx="661769" cy="496968"/>
          </a:xfrm>
          <a:prstGeom prst="straightConnector1">
            <a:avLst/>
          </a:prstGeom>
          <a:ln w="5715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C3FD43D-A509-9549-B873-1E0846CF4C9B}"/>
              </a:ext>
            </a:extLst>
          </p:cNvPr>
          <p:cNvSpPr txBox="1"/>
          <p:nvPr/>
        </p:nvSpPr>
        <p:spPr>
          <a:xfrm>
            <a:off x="6732099" y="2428005"/>
            <a:ext cx="19242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 center of gravity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4856C2-7FC0-234D-BE26-B23AA2A5DAF0}"/>
              </a:ext>
            </a:extLst>
          </p:cNvPr>
          <p:cNvSpPr txBox="1"/>
          <p:nvPr/>
        </p:nvSpPr>
        <p:spPr>
          <a:xfrm>
            <a:off x="7306848" y="4871370"/>
            <a:ext cx="15696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Level construction – notice caster is level with drive wheels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D22D45-DCE3-BF4E-A583-968131456DE1}"/>
              </a:ext>
            </a:extLst>
          </p:cNvPr>
          <p:cNvSpPr txBox="1"/>
          <p:nvPr/>
        </p:nvSpPr>
        <p:spPr>
          <a:xfrm>
            <a:off x="351509" y="2177163"/>
            <a:ext cx="2132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** Shielding of color sensors is not needed in practice. See lesson on color sensor placement.</a:t>
            </a:r>
          </a:p>
        </p:txBody>
      </p:sp>
    </p:spTree>
    <p:extLst>
      <p:ext uri="{BB962C8B-B14F-4D97-AF65-F5344CB8AC3E}">
        <p14:creationId xmlns:p14="http://schemas.microsoft.com/office/powerpoint/2010/main" val="1851041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B568A-E7D6-644E-96CB-C2974771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features to consider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3CBCC-5BD0-1347-9113-EDCA5830C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Quick, inter-changeable attachments that let you complete missions on many sides of the robot</a:t>
            </a:r>
          </a:p>
          <a:p>
            <a:r>
              <a:rPr lang="en-US" sz="2400" dirty="0"/>
              <a:t>Adding the attachment should not cause weight distribution issues on the robot</a:t>
            </a:r>
          </a:p>
          <a:p>
            <a:r>
              <a:rPr lang="en-US" sz="2400" dirty="0"/>
              <a:t>Can be made with minimal parts – </a:t>
            </a:r>
            <a:r>
              <a:rPr lang="en-US" sz="2400" dirty="0" err="1"/>
              <a:t>DroidBot</a:t>
            </a:r>
            <a:r>
              <a:rPr lang="en-US" sz="2400" dirty="0"/>
              <a:t> Model C is made with a single kit plus just 2 additional parts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78E004-6CBF-F848-BF29-032A9F27C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83F243-3C87-B94B-AA15-0091F5FCF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45" y="4179004"/>
            <a:ext cx="2986759" cy="22089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F31660-0424-484A-9517-45BC812E8B6E}"/>
              </a:ext>
            </a:extLst>
          </p:cNvPr>
          <p:cNvSpPr txBox="1"/>
          <p:nvPr/>
        </p:nvSpPr>
        <p:spPr>
          <a:xfrm>
            <a:off x="3461881" y="4369031"/>
            <a:ext cx="12676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Pulley wheels added to motors for easy attachments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EB264F-11E6-7248-A423-F87BC5D55A28}"/>
              </a:ext>
            </a:extLst>
          </p:cNvPr>
          <p:cNvSpPr txBox="1"/>
          <p:nvPr/>
        </p:nvSpPr>
        <p:spPr>
          <a:xfrm>
            <a:off x="7180571" y="4369031"/>
            <a:ext cx="165244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Pulley wheels and pegs on attachment connect quickly to motors on the robot.  This attachment slides into </a:t>
            </a:r>
            <a:r>
              <a:rPr lang="en-US" sz="1400" dirty="0" err="1"/>
              <a:t>DroidBot</a:t>
            </a:r>
            <a:r>
              <a:rPr lang="en-US" sz="1400" dirty="0"/>
              <a:t> Model C.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095251-7324-6840-9751-5B6C33FE7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444" y="4060585"/>
            <a:ext cx="2714381" cy="243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489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AC10B-6C83-57D1-B169-8DAB16E9A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FEATURES ON DROID BOT E</a:t>
            </a:r>
          </a:p>
        </p:txBody>
      </p:sp>
      <p:pic>
        <p:nvPicPr>
          <p:cNvPr id="8" name="Content Placeholder 7" descr="A close-up of a toy&#10;&#10;Description automatically generated with low confidence">
            <a:extLst>
              <a:ext uri="{FF2B5EF4-FFF2-40B4-BE49-F238E27FC236}">
                <a16:creationId xmlns:a16="http://schemas.microsoft.com/office/drawing/2014/main" id="{E75BDE45-0235-601B-D78C-37465A24B5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2" y="1546189"/>
            <a:ext cx="4354513" cy="435451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F1CDCF-3792-ED24-A89D-8B8049D4C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8CE94565-E101-F7CD-5D9E-8D5F8366F8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1784" y="2630830"/>
            <a:ext cx="4189621" cy="2040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3127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4BD3B-40A4-FC4A-BC39-616C1A9D0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238C2-21FF-634E-BE9F-80A3E9E0E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505583"/>
            <a:ext cx="8231213" cy="4353215"/>
          </a:xfrm>
        </p:spPr>
        <p:txBody>
          <a:bodyPr>
            <a:normAutofit/>
          </a:bodyPr>
          <a:lstStyle/>
          <a:p>
            <a:r>
              <a:rPr lang="en-US" dirty="0"/>
              <a:t>As you build your team’s robot, take these features into consideration</a:t>
            </a:r>
          </a:p>
          <a:p>
            <a:r>
              <a:rPr lang="en-US" dirty="0"/>
              <a:t>There are some alternative designs available on </a:t>
            </a:r>
            <a:r>
              <a:rPr lang="en-US" dirty="0" err="1"/>
              <a:t>FLLTutorials.com</a:t>
            </a:r>
            <a:r>
              <a:rPr lang="en-US" dirty="0"/>
              <a:t>, </a:t>
            </a:r>
            <a:r>
              <a:rPr lang="en-US" dirty="0" err="1"/>
              <a:t>PrimeLessons.org</a:t>
            </a:r>
            <a:r>
              <a:rPr lang="en-US" dirty="0"/>
              <a:t> and EV3Lessons.com that you can try and learn from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9150F-DBF5-7847-99CC-4B800B998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</p:spTree>
    <p:extLst>
      <p:ext uri="{BB962C8B-B14F-4D97-AF65-F5344CB8AC3E}">
        <p14:creationId xmlns:p14="http://schemas.microsoft.com/office/powerpoint/2010/main" val="4170368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800" dirty="0"/>
              <a:t>This tutorial was created by Sanjay </a:t>
            </a:r>
            <a:r>
              <a:rPr lang="en-US" sz="2800" dirty="0" err="1"/>
              <a:t>Seshan</a:t>
            </a:r>
            <a:r>
              <a:rPr lang="en-US" sz="2800" dirty="0"/>
              <a:t> and Arvind </a:t>
            </a:r>
            <a:r>
              <a:rPr lang="en-US" sz="2800" dirty="0" err="1"/>
              <a:t>Seshan</a:t>
            </a:r>
            <a:endParaRPr lang="en-US" sz="2800" dirty="0"/>
          </a:p>
          <a:p>
            <a:pPr marL="342900" indent="-342900">
              <a:buFont typeface="Arial" charset="0"/>
              <a:buChar char="•"/>
            </a:pPr>
            <a:r>
              <a:rPr lang="en-US" sz="2800" dirty="0"/>
              <a:t>More lessons at </a:t>
            </a:r>
            <a:r>
              <a:rPr lang="en-US" sz="2800" dirty="0">
                <a:hlinkClick r:id="rId3"/>
              </a:rPr>
              <a:t>www.ev3lessons.com</a:t>
            </a:r>
            <a:r>
              <a:rPr lang="en-US" sz="2800" dirty="0"/>
              <a:t> and </a:t>
            </a:r>
            <a:r>
              <a:rPr lang="en-US" sz="2800" dirty="0">
                <a:hlinkClick r:id="rId4"/>
              </a:rPr>
              <a:t>www.flltutorials.com</a:t>
            </a:r>
            <a:endParaRPr lang="en-US" sz="2800" dirty="0"/>
          </a:p>
          <a:p>
            <a:pPr marL="342900" indent="-342900">
              <a:buFont typeface="Arial" charset="0"/>
              <a:buChar char="•"/>
            </a:pP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FLL Tutorials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1110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robotdesign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botdesign" id="{AAEEB24F-C2B2-234D-BA53-A235E4BCEC08}" vid="{075A3DC6-4613-2647-AB36-C1FCFF28F909}"/>
    </a:ext>
  </a:extLst>
</a:theme>
</file>

<file path=ppt/theme/theme5.xml><?xml version="1.0" encoding="utf-8"?>
<a:theme xmlns:a="http://schemas.openxmlformats.org/drawingml/2006/main" name="1_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6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ineeringJournal" id="{97721FB4-21DC-6D4C-AC10-5E4545120761}" vid="{EB585347-F0B4-B74F-BF80-5185492EFC16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15384</TotalTime>
  <Words>476</Words>
  <Application>Microsoft Macintosh PowerPoint</Application>
  <PresentationFormat>On-screen Show (4:3)</PresentationFormat>
  <Paragraphs>59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Gill Sans MT</vt:lpstr>
      <vt:lpstr>Helvetica Neue</vt:lpstr>
      <vt:lpstr>Wingdings 2</vt:lpstr>
      <vt:lpstr>Essential</vt:lpstr>
      <vt:lpstr>beginner</vt:lpstr>
      <vt:lpstr>Custom Design</vt:lpstr>
      <vt:lpstr>robotdesign</vt:lpstr>
      <vt:lpstr>1_beginner</vt:lpstr>
      <vt:lpstr>1_Custom Design</vt:lpstr>
      <vt:lpstr>Dividend</vt:lpstr>
      <vt:lpstr>Lesson 2:  Building a robot that  navigates well</vt:lpstr>
      <vt:lpstr>What features do you need</vt:lpstr>
      <vt:lpstr>Navigating reliably in FIRST LEGO League</vt:lpstr>
      <vt:lpstr>SOME Key Robot Features</vt:lpstr>
      <vt:lpstr>Droidbot Model C</vt:lpstr>
      <vt:lpstr>Additional features to consider</vt:lpstr>
      <vt:lpstr>SIMILAR FEATURES ON DROID BOT E</vt:lpstr>
      <vt:lpstr>What’s next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System</dc:title>
  <dc:creator>Sanjay Seshan</dc:creator>
  <cp:lastModifiedBy>Srinivasan Seshan</cp:lastModifiedBy>
  <cp:revision>218</cp:revision>
  <cp:lastPrinted>2016-08-04T16:20:00Z</cp:lastPrinted>
  <dcterms:created xsi:type="dcterms:W3CDTF">2014-10-28T21:59:38Z</dcterms:created>
  <dcterms:modified xsi:type="dcterms:W3CDTF">2022-10-28T13:09:40Z</dcterms:modified>
</cp:coreProperties>
</file>

<file path=docProps/thumbnail.jpeg>
</file>